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1" r:id="rId2"/>
    <p:sldId id="294" r:id="rId3"/>
    <p:sldId id="293" r:id="rId4"/>
    <p:sldId id="312" r:id="rId5"/>
    <p:sldId id="314" r:id="rId6"/>
    <p:sldId id="315" r:id="rId7"/>
    <p:sldId id="318" r:id="rId8"/>
    <p:sldId id="317" r:id="rId9"/>
    <p:sldId id="316" r:id="rId10"/>
    <p:sldId id="313" r:id="rId11"/>
    <p:sldId id="330" r:id="rId12"/>
    <p:sldId id="324" r:id="rId13"/>
    <p:sldId id="325" r:id="rId14"/>
    <p:sldId id="332" r:id="rId15"/>
    <p:sldId id="333" r:id="rId16"/>
    <p:sldId id="326" r:id="rId17"/>
    <p:sldId id="327" r:id="rId18"/>
    <p:sldId id="328" r:id="rId19"/>
    <p:sldId id="335" r:id="rId20"/>
    <p:sldId id="334" r:id="rId21"/>
    <p:sldId id="329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8" autoAdjust="0"/>
    <p:restoredTop sz="83309" autoAdjust="0"/>
  </p:normalViewPr>
  <p:slideViewPr>
    <p:cSldViewPr snapToGrid="0" snapToObjects="1">
      <p:cViewPr varScale="1">
        <p:scale>
          <a:sx n="71" d="100"/>
          <a:sy n="71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40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3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06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4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7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3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3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depends on your development and delivery process, but often system factors account for more of the elapsed delivery time than different story sizes.</a:t>
            </a:r>
            <a:r>
              <a:rPr lang="en-US" sz="2200" b="0" i="0" baseline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-- </a:t>
            </a:r>
            <a:r>
              <a:rPr lang="en-US" sz="2200" b="0" i="0" baseline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Magennis</a:t>
            </a:r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218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93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4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1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7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71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8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2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ever have to redo a deployment? Or does it always work on the first try?</a:t>
            </a:r>
          </a:p>
        </p:txBody>
      </p:sp>
    </p:spTree>
    <p:extLst>
      <p:ext uri="{BB962C8B-B14F-4D97-AF65-F5344CB8AC3E}">
        <p14:creationId xmlns:p14="http://schemas.microsoft.com/office/powerpoint/2010/main" val="3915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1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19200" y="184150"/>
            <a:ext cx="2194560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848" tIns="108848" rIns="108848" bIns="10884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848" tIns="108848" rIns="108848" bIns="10884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785600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08848" tIns="108848" rIns="108848" bIns="108848" anchor="ctr">
            <a:spAutoFit/>
          </a:bodyPr>
          <a:lstStyle>
            <a:lvl1pPr algn="r" defTabSz="1088458">
              <a:defRPr sz="3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809244" marR="0" indent="-80924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428599" marR="0" indent="-77552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2036056" marR="0" indent="-729908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814978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468051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4121126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774200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427275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6080349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3075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6148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9224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12297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65373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1844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71522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2459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5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5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2031"/>
            <a:ext cx="24376778" cy="13711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Подсчёт прибыли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5931776" cy="862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Прибыль зависит от того, насколько много времени заняла поставка рабочего элемента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1-2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дня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$700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3-5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дней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$400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6+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дней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$200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Срочная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-$100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 день</a:t>
            </a:r>
            <a:endParaRPr lang="en-US" sz="28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До начала, нам нужна оценка!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Весь бэклог 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25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рабочих элементов</a:t>
            </a:r>
            <a:endParaRPr lang="en-US" sz="28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Среднее количество усилий на рабочий элемент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=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21</a:t>
            </a:r>
            <a:endParaRPr 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sz="2800" b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22777"/>
              </p:ext>
            </p:extLst>
          </p:nvPr>
        </p:nvGraphicFramePr>
        <p:xfrm>
          <a:off x="18095694" y="2827458"/>
          <a:ext cx="3733800" cy="850900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Card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Commit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€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Prob. Forecast (50%/85%)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MVP (#1-11):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Re-Estimate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704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Подсчёт прибыли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5931776" cy="8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Прибыль зависит от того, насколько много времени заняла поставка рабочего элемента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1-2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дня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$700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3-5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дней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$400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6+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дней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$200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Срочная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-$100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 день</a:t>
            </a:r>
            <a:endParaRPr lang="en-US" sz="2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До начала, нам нужна оценка!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Весь бэклог 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25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рабочих элементов</a:t>
            </a:r>
            <a:endParaRPr lang="en-US" sz="2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Среднее количество усилий на рабочий элемент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=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21</a:t>
            </a:r>
            <a:endParaRPr lang="ru-RU" sz="2400" dirty="0">
              <a:solidFill>
                <a:schemeClr val="accent5">
                  <a:lumMod val="60000"/>
                  <a:lumOff val="4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spc="170" dirty="0">
                <a:solidFill>
                  <a:srgbClr val="002060"/>
                </a:solidFill>
              </a:rPr>
              <a:t>Только 75% рабочих элементов требуют работы дизайнера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spc="170" dirty="0">
                <a:solidFill>
                  <a:srgbClr val="002060"/>
                </a:solidFill>
                <a:latin typeface="Open Sans" charset="0"/>
              </a:rPr>
              <a:t>Разработка плюс тестирование вместе составляют </a:t>
            </a:r>
            <a:r>
              <a:rPr lang="en-US" sz="2400" spc="170" dirty="0">
                <a:solidFill>
                  <a:srgbClr val="002060"/>
                </a:solidFill>
                <a:latin typeface="Open Sans" charset="0"/>
              </a:rPr>
              <a:t>~</a:t>
            </a:r>
            <a:r>
              <a:rPr lang="ru-RU" sz="2400" spc="170" dirty="0">
                <a:solidFill>
                  <a:srgbClr val="002060"/>
                </a:solidFill>
                <a:latin typeface="Open Sans" charset="0"/>
              </a:rPr>
              <a:t>2/3 всей работы</a:t>
            </a:r>
            <a:endParaRPr lang="en-US" sz="2400" spc="170" dirty="0">
              <a:solidFill>
                <a:srgbClr val="002060"/>
              </a:solidFill>
              <a:latin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sz="2400" b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095694" y="2827458"/>
          <a:ext cx="3733800" cy="850900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Card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Commit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€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Prob. Forecast (50%/85%)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MVP (#1-11):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Re-Estimate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1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199" y="1680165"/>
            <a:ext cx="10403541" cy="183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 конце дня 10</a:t>
            </a:r>
            <a:r>
              <a:rPr lang="en-US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Stop!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6342868" cy="102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 конце десятого дня, попросите ведущего подойти к вашему столу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99" y="7362979"/>
            <a:ext cx="4902200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83961" y="8182292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786" y="6575579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4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Обсуждение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320000" cy="693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800100" indent="-685800" algn="l" defTabSz="5842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4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Какие источники вариабельности влияли на вашу работу?</a:t>
            </a:r>
          </a:p>
          <a:p>
            <a:pPr marL="800100" indent="-685800" algn="l" defTabSz="5842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4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Как менялись ваши подходы к оценке в процессе игры?</a:t>
            </a:r>
          </a:p>
          <a:p>
            <a:pPr marL="800100" indent="-685800" algn="l" defTabSz="5842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4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Как вы думаете, есть ли корреляция между оценкой усилий и временем поставки?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ru-RU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6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Корреляция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130386" cy="7339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4000" b="1" dirty="0" err="1">
                <a:solidFill>
                  <a:srgbClr val="202122"/>
                </a:solidFill>
                <a:latin typeface="Arial" panose="020B0604020202020204" pitchFamily="34" charset="0"/>
              </a:rPr>
              <a:t>Корреля́ция</a:t>
            </a:r>
            <a:r>
              <a:rPr lang="ru-RU" sz="4000" dirty="0">
                <a:solidFill>
                  <a:srgbClr val="202122"/>
                </a:solidFill>
                <a:latin typeface="Arial" panose="020B0604020202020204" pitchFamily="34" charset="0"/>
              </a:rPr>
              <a:t> (от </a:t>
            </a:r>
            <a:r>
              <a:rPr lang="ru-RU" sz="4000" dirty="0">
                <a:solidFill>
                  <a:srgbClr val="0645AD"/>
                </a:solidFill>
                <a:latin typeface="Arial" panose="020B0604020202020204" pitchFamily="34" charset="0"/>
              </a:rPr>
              <a:t>лат.</a:t>
            </a:r>
            <a:r>
              <a:rPr lang="ru-RU" sz="40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sz="4000" i="1" dirty="0" err="1">
                <a:solidFill>
                  <a:srgbClr val="202122"/>
                </a:solidFill>
                <a:latin typeface="Arial" panose="020B0604020202020204" pitchFamily="34" charset="0"/>
              </a:rPr>
              <a:t>correlatio</a:t>
            </a:r>
            <a:r>
              <a:rPr lang="ru-RU" sz="4000" dirty="0">
                <a:solidFill>
                  <a:srgbClr val="202122"/>
                </a:solidFill>
                <a:latin typeface="Arial" panose="020B0604020202020204" pitchFamily="34" charset="0"/>
              </a:rPr>
              <a:t> «соотношение»), или </a:t>
            </a:r>
            <a:r>
              <a:rPr lang="ru-RU" sz="4000" b="1" dirty="0" err="1">
                <a:solidFill>
                  <a:srgbClr val="202122"/>
                </a:solidFill>
                <a:latin typeface="Arial" panose="020B0604020202020204" pitchFamily="34" charset="0"/>
              </a:rPr>
              <a:t>корреляцио́нная</a:t>
            </a:r>
            <a:r>
              <a:rPr lang="ru-RU" sz="4000" b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4000" b="1" dirty="0" err="1">
                <a:solidFill>
                  <a:srgbClr val="202122"/>
                </a:solidFill>
                <a:latin typeface="Arial" panose="020B0604020202020204" pitchFamily="34" charset="0"/>
              </a:rPr>
              <a:t>зави́симость</a:t>
            </a:r>
            <a:r>
              <a:rPr lang="ru-RU" sz="4000" dirty="0">
                <a:solidFill>
                  <a:srgbClr val="202122"/>
                </a:solidFill>
                <a:latin typeface="Arial" panose="020B0604020202020204" pitchFamily="34" charset="0"/>
              </a:rPr>
              <a:t> — </a:t>
            </a:r>
            <a:r>
              <a:rPr lang="ru-RU" sz="4000" spc="170" dirty="0">
                <a:solidFill>
                  <a:srgbClr val="202122"/>
                </a:solidFill>
                <a:latin typeface="Arial" panose="020B0604020202020204" pitchFamily="34" charset="0"/>
              </a:rPr>
              <a:t>статистическая взаимосвязь двух или более случайных величин (</a:t>
            </a:r>
            <a:r>
              <a:rPr lang="ru-RU" sz="4000" dirty="0">
                <a:solidFill>
                  <a:srgbClr val="202122"/>
                </a:solidFill>
                <a:latin typeface="Arial" panose="020B0604020202020204" pitchFamily="34" charset="0"/>
              </a:rPr>
              <a:t>либо величин, которые можно с некоторой допустимой степенью точности считать таковыми), при этом изменения значений одной или нескольких из этих величин сопутствуют систематическому изменению значений другой или других величин</a:t>
            </a:r>
            <a:endParaRPr lang="ru-RU" sz="40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75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Корреляция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8285716" cy="48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4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Корреляционный коэффициент лежит в диапазоне от -1 до 1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ru-RU" sz="40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ru-RU" sz="40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028" name="Picture 4" descr="виды корреляций">
            <a:extLst>
              <a:ext uri="{FF2B5EF4-FFF2-40B4-BE49-F238E27FC236}">
                <a16:creationId xmlns:a16="http://schemas.microsoft.com/office/drawing/2014/main" id="{96A04962-FD2A-4EFF-8F20-A89C6A6D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488" y="2801569"/>
            <a:ext cx="8091265" cy="846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9493E30-846D-4E71-B01C-D26BC026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90928"/>
              </p:ext>
            </p:extLst>
          </p:nvPr>
        </p:nvGraphicFramePr>
        <p:xfrm>
          <a:off x="2438399" y="6472431"/>
          <a:ext cx="7942042" cy="5074525"/>
        </p:xfrm>
        <a:graphic>
          <a:graphicData uri="http://schemas.openxmlformats.org/drawingml/2006/table">
            <a:tbl>
              <a:tblPr/>
              <a:tblGrid>
                <a:gridCol w="3971021">
                  <a:extLst>
                    <a:ext uri="{9D8B030D-6E8A-4147-A177-3AD203B41FA5}">
                      <a16:colId xmlns:a16="http://schemas.microsoft.com/office/drawing/2014/main" val="1643649343"/>
                    </a:ext>
                  </a:extLst>
                </a:gridCol>
                <a:gridCol w="3971021">
                  <a:extLst>
                    <a:ext uri="{9D8B030D-6E8A-4147-A177-3AD203B41FA5}">
                      <a16:colId xmlns:a16="http://schemas.microsoft.com/office/drawing/2014/main" val="397274670"/>
                    </a:ext>
                  </a:extLst>
                </a:gridCol>
              </a:tblGrid>
              <a:tr h="1014905"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от 0 до 0,3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очень слабая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479882"/>
                  </a:ext>
                </a:extLst>
              </a:tr>
              <a:tr h="1014905">
                <a:tc>
                  <a:txBody>
                    <a:bodyPr/>
                    <a:lstStyle/>
                    <a:p>
                      <a:pPr algn="l" fontAlgn="base"/>
                      <a:r>
                        <a:rPr lang="ru-RU" b="0">
                          <a:effectLst/>
                          <a:latin typeface="inherit"/>
                        </a:rPr>
                        <a:t> от 0,3 до 0,5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слабая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474193"/>
                  </a:ext>
                </a:extLst>
              </a:tr>
              <a:tr h="1014905"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 от 0, 5 до 0,7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b="0">
                          <a:effectLst/>
                          <a:latin typeface="inherit"/>
                        </a:rPr>
                        <a:t>средняя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424864"/>
                  </a:ext>
                </a:extLst>
              </a:tr>
              <a:tr h="1014905"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 от 0,7 до 0, 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высокая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925170"/>
                  </a:ext>
                </a:extLst>
              </a:tr>
              <a:tr h="1014905">
                <a:tc>
                  <a:txBody>
                    <a:bodyPr/>
                    <a:lstStyle/>
                    <a:p>
                      <a:pPr algn="l" fontAlgn="base"/>
                      <a:r>
                        <a:rPr lang="ru-RU" b="0">
                          <a:effectLst/>
                          <a:latin typeface="inherit"/>
                        </a:rPr>
                        <a:t> от 0,9 до 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b="0" dirty="0">
                          <a:effectLst/>
                          <a:latin typeface="inherit"/>
                        </a:rPr>
                        <a:t>очень высокая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58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784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Почему</a:t>
            </a:r>
            <a:r>
              <a:rPr lang="en-US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#NoEstimates?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9652000" cy="5180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Низкая эффективность процесса (обычно 5-15% в поставке программного обеспечения) означает, что даже если бы мы точно оценили усилия... мы бы с точностью предсказали 5-15% от времени поставки!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b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                         </a:t>
            </a:r>
            <a:r>
              <a:rPr lang="en-US" sz="28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Magennis</a:t>
            </a:r>
          </a:p>
        </p:txBody>
      </p:sp>
      <p:sp>
        <p:nvSpPr>
          <p:cNvPr id="7" name="Shape 957"/>
          <p:cNvSpPr/>
          <p:nvPr/>
        </p:nvSpPr>
        <p:spPr>
          <a:xfrm>
            <a:off x="12534900" y="3824980"/>
            <a:ext cx="9652000" cy="862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Является ли определение размера хорошим предсказателем того, когда вы сможете получить свой результат? В нашем случае удивительной правдой оказался ответ "нет". </a:t>
            </a:r>
            <a:b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                     </a:t>
            </a:r>
            <a:r>
              <a:rPr lang="en-US" sz="28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Mattias </a:t>
            </a:r>
            <a:r>
              <a:rPr lang="en-US" sz="2800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Skarin</a:t>
            </a:r>
            <a:r>
              <a:rPr lang="en-US" sz="28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Real-World Kanban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b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Часто на системные факторы тратится больше времени доставки, чем на различные размеры истории. 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28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Magennis</a:t>
            </a:r>
          </a:p>
        </p:txBody>
      </p:sp>
    </p:spTree>
    <p:extLst>
      <p:ext uri="{BB962C8B-B14F-4D97-AF65-F5344CB8AC3E}">
        <p14:creationId xmlns:p14="http://schemas.microsoft.com/office/powerpoint/2010/main" val="178189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#NoEstimates = No (Effort) Estimates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0210800" cy="626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Оценка вероятности завершения к дате с минимальной затратой </a:t>
            </a:r>
            <a:r>
              <a:rPr lang="ru-RU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усилий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Не основывая наши прогнозы на оценке </a:t>
            </a:r>
            <a:r>
              <a:rPr lang="ru-RU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усилий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						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Dimitar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Bakardzhiev</a:t>
            </a: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Shape 957"/>
          <p:cNvSpPr/>
          <p:nvPr/>
        </p:nvSpPr>
        <p:spPr>
          <a:xfrm>
            <a:off x="12534900" y="3824980"/>
            <a:ext cx="102108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Нам необходимо найти способы точного прогнозирования (или устранения) времени простоя, на которое влияет вся система.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Magennis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62B34-D064-4514-9418-43F32202E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98D7B5-49F2-4193-8888-3044F4F59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0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5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5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Причины, по которым оценивать сложно </a:t>
            </a:r>
            <a:r>
              <a:rPr lang="en-US" sz="5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(V. Duarte)</a:t>
            </a:r>
            <a:endParaRPr sz="54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2542383" cy="8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Теория ограничений</a:t>
            </a:r>
            <a:endParaRPr lang="en-US" sz="2400" b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Закон Литтла</a:t>
            </a:r>
            <a:endParaRPr lang="en-US" sz="2400" b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Закон </a:t>
            </a:r>
            <a:r>
              <a:rPr lang="ru-RU" sz="2400" b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Хофштадтера</a:t>
            </a: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(Douglas Hofstadter):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любое дело всегда длится дольше, чем ожидается, даже если учесть закон </a:t>
            </a:r>
            <a:r>
              <a:rPr lang="ru-RU" sz="2400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Хофштадтера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Закон Паркинсона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Работа будет заполнять все сроки, на неё отведённые.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pPr marL="457200" lvl="1" indent="-342900" algn="l" defTabSz="5842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Случайное осложнение</a:t>
            </a:r>
            <a:r>
              <a:rPr lang="en-US" sz="2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(J.B. </a:t>
            </a:r>
            <a:r>
              <a:rPr lang="en-US" sz="2400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Rainsberger</a:t>
            </a:r>
            <a:r>
              <a:rPr lang="en-US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): 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Каждая новая функция несет в себе:</a:t>
            </a:r>
            <a:b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	Существенное усложнение (Насколько сложна проблема сама по себе)</a:t>
            </a:r>
            <a:b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	Случайное усложнение ("Насколько мы </a:t>
            </a:r>
            <a:r>
              <a:rPr lang="ru-RU" sz="2400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нафакапили</a:t>
            </a:r>
            <a:r>
              <a:rPr lang="ru-RU" sz="2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в своей работе")</a:t>
            </a:r>
            <a:endParaRPr lang="en-US" sz="2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4" descr="https://i0.wp.com/www.theifod.com/wp-content/uploads/2019/05/hofstadters_law.png?resize=525%2C355&amp;ssl=1">
            <a:extLst>
              <a:ext uri="{FF2B5EF4-FFF2-40B4-BE49-F238E27FC236}">
                <a16:creationId xmlns:a16="http://schemas.microsoft.com/office/drawing/2014/main" id="{A2D7C8C1-EC08-493D-9433-CB0B6082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513" y="8150675"/>
            <a:ext cx="6397156" cy="43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stimating Time">
            <a:extLst>
              <a:ext uri="{FF2B5EF4-FFF2-40B4-BE49-F238E27FC236}">
                <a16:creationId xmlns:a16="http://schemas.microsoft.com/office/drawing/2014/main" id="{48DEBFC8-61B0-429E-BA93-127F1166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632" y="3433616"/>
            <a:ext cx="8164919" cy="44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2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Детерминистический и вероятностный подходы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370800" cy="241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ru-RU" sz="40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ru-RU" sz="40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FBE6E-9F55-43C1-8826-43E2C08F0326}"/>
              </a:ext>
            </a:extLst>
          </p:cNvPr>
          <p:cNvSpPr txBox="1"/>
          <p:nvPr/>
        </p:nvSpPr>
        <p:spPr>
          <a:xfrm>
            <a:off x="2006600" y="3994575"/>
            <a:ext cx="865490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Детерминистическая оценка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5355A-B5E7-457F-90D7-E42B6542F05D}"/>
              </a:ext>
            </a:extLst>
          </p:cNvPr>
          <p:cNvSpPr txBox="1"/>
          <p:nvPr/>
        </p:nvSpPr>
        <p:spPr>
          <a:xfrm>
            <a:off x="12911993" y="3994575"/>
            <a:ext cx="865490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Вероятностный прогноз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4EE13-19B4-4713-B2A2-B22ABF898CDB}"/>
              </a:ext>
            </a:extLst>
          </p:cNvPr>
          <p:cNvSpPr txBox="1"/>
          <p:nvPr/>
        </p:nvSpPr>
        <p:spPr>
          <a:xfrm>
            <a:off x="1981200" y="6205822"/>
            <a:ext cx="9157586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Предсказание основанное на «я так чую»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ru-RU" sz="4400" dirty="0"/>
              <a:t>Предсказание, представленное в виде одного значения</a:t>
            </a:r>
            <a:endParaRPr lang="en-US" sz="4400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ru-RU" sz="4400" dirty="0"/>
              <a:t>Предсказание, не говорящее ничего о том, с какой вероятностью оно сбудется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E1578-5F0E-4114-B753-3CE2BDD21BBD}"/>
              </a:ext>
            </a:extLst>
          </p:cNvPr>
          <p:cNvSpPr txBox="1"/>
          <p:nvPr/>
        </p:nvSpPr>
        <p:spPr>
          <a:xfrm>
            <a:off x="11851758" y="6205822"/>
            <a:ext cx="9157586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ru-RU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Прогноз, основанный на исторических фактических данных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ru-RU" sz="4400" dirty="0"/>
              <a:t>Представлен в виде диапазона возможных значений</a:t>
            </a:r>
            <a:endParaRPr lang="en-US" sz="4400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ru-RU" sz="4400" dirty="0"/>
              <a:t>Содержит информацию о вероятности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6271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Обзор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626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Цель: Узнать, какие факторы влияют на сроки поставки и насколько сильно, и понять возможности прогнозирования сроков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Завершить и поставить все рабочие элементы и заработать как можно больше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Каждый раунд составляет игровой «день»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Каждая команда управляет своей «работой» самостоятельно, но существуют кросс-командные зависимости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5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54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Что почитать</a:t>
            </a:r>
            <a:endParaRPr sz="54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50" name="Picture 2" descr="Actionable Agile Metrics for Predictability: An Introduction: Vacanti,  Daniel S.: 9780986436338: Amazon.com: Books">
            <a:extLst>
              <a:ext uri="{FF2B5EF4-FFF2-40B4-BE49-F238E27FC236}">
                <a16:creationId xmlns:a16="http://schemas.microsoft.com/office/drawing/2014/main" id="{D0CF5A85-79AD-4276-A0F1-D06B00EA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03" y="3824979"/>
            <a:ext cx="5406544" cy="81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ecasting and Simulating Software Development Projects: Effective  Modeling of Kanban &amp; Scrum Projects using Monte-carlo Simulation: Magennis,  Troy: 9781466454835: Amazon.com: Books">
            <a:extLst>
              <a:ext uri="{FF2B5EF4-FFF2-40B4-BE49-F238E27FC236}">
                <a16:creationId xmlns:a16="http://schemas.microsoft.com/office/drawing/2014/main" id="{4BFDCD94-4436-4213-8A4A-52E256CB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50" y="3824979"/>
            <a:ext cx="5693941" cy="81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Will It Be Done? by Daniel Vacanti [Leanpub PDF/iPad/Kindle]">
            <a:extLst>
              <a:ext uri="{FF2B5EF4-FFF2-40B4-BE49-F238E27FC236}">
                <a16:creationId xmlns:a16="http://schemas.microsoft.com/office/drawing/2014/main" id="{BDF5C608-C182-4968-A3E5-517B2C4E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994" y="3824978"/>
            <a:ext cx="5565900" cy="80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657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214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Good game!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43002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more: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mattphilip.wordpress.com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/tag/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github.com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/pip72/no-estimates-game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noestimatesbook.com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(Vasco Duarte)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focusedobjective.com (Troy Magennis)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actionableagile.com (Dan Vacanti)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infoq.com/articles/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-monte-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carlo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b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Dimitar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Bakardzhiev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0" y="4261221"/>
            <a:ext cx="5867400" cy="5867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70400" y="10128621"/>
            <a:ext cx="58674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Special </a:t>
            </a:r>
            <a:r>
              <a:rPr lang="en-US" i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thanks to 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designer Angie 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Haakenson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17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10185400" cy="903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Карточка представляет работу, которую необходимо выполнить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Пустые кружки представляют количество усилий, которые нужно потратить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Работа выполняется последовательно, не меняем порядок карточек!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Некоторые задачи срочные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У некоторых есть зависимости от других команд</a:t>
            </a:r>
            <a:endParaRPr lang="en-US" sz="32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Рабочий элемент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130ED5C-B06B-460C-90F2-DF3829666B58}"/>
              </a:ext>
            </a:extLst>
          </p:cNvPr>
          <p:cNvGrpSpPr/>
          <p:nvPr/>
        </p:nvGrpSpPr>
        <p:grpSpPr>
          <a:xfrm>
            <a:off x="12946302" y="3140519"/>
            <a:ext cx="9456498" cy="6060930"/>
            <a:chOff x="12184302" y="3140519"/>
            <a:chExt cx="9456498" cy="60609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63600" y="3140519"/>
              <a:ext cx="8077200" cy="606093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13462000" y="7362979"/>
              <a:ext cx="1930400" cy="1741435"/>
            </a:xfrm>
            <a:prstGeom prst="ellipse">
              <a:avLst/>
            </a:prstGeom>
            <a:noFill/>
            <a:ln w="10160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rot="-2520000" flipV="1">
              <a:off x="12184302" y="5143540"/>
              <a:ext cx="1993895" cy="3179874"/>
            </a:xfrm>
            <a:prstGeom prst="curvedConnector3">
              <a:avLst>
                <a:gd name="adj1" fmla="val -45542"/>
              </a:avLst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Left Brace 8"/>
            <p:cNvSpPr/>
            <p:nvPr/>
          </p:nvSpPr>
          <p:spPr>
            <a:xfrm>
              <a:off x="13182600" y="3540030"/>
              <a:ext cx="482600" cy="2630954"/>
            </a:xfrm>
            <a:prstGeom prst="leftBrac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45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" y="4063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Специалисты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12489576" cy="6885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Каждый специалист может выполнить четыре пункта работы в день. Используйте кубики для её учёта.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Специалисты могут работать за пределами своей области, но производительность падает в два раза.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Если вы поработали больше чем в одной команде в какой-то день, вы теряете один пункт на каждую внешнюю команду (штраф переключения контекста).</a:t>
            </a:r>
          </a:p>
        </p:txBody>
      </p:sp>
      <p:sp>
        <p:nvSpPr>
          <p:cNvPr id="2" name="Rectangle 1"/>
          <p:cNvSpPr/>
          <p:nvPr/>
        </p:nvSpPr>
        <p:spPr>
          <a:xfrm>
            <a:off x="21459388" y="324466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829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01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065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60988" y="474326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845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317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081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4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Сформируйте ваши команды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11171518" cy="5900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Разделитесь на команды по 4-8 человек. Команды не обязательно должны быть равными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Внутри команды распределите роли (наденьте бейджи роли)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Разрешается работать больше чем в одной команде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694" y="3824980"/>
            <a:ext cx="6375400" cy="39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9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Межкомандные</a:t>
            </a: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зависимости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1861800" cy="787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У некоторых рабочих элементов есть зависимость от работы других команд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Когда вы выбираете такую карточку, возьмите карту зависимостей, чтобы узнать, от какой команды вы зависите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Чтобы завершить такой рабочий элемент, кто-то из той команды должен поработать, чтобы помочь вам. (Эта работа уменьшает его производительность)</a:t>
            </a:r>
            <a:endParaRPr lang="en-US" sz="32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988" y="3540030"/>
            <a:ext cx="5537200" cy="41549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570200" y="5432579"/>
            <a:ext cx="5120640" cy="1371600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988" y="8209606"/>
            <a:ext cx="4774190" cy="3308350"/>
          </a:xfrm>
          <a:prstGeom prst="rect">
            <a:avLst/>
          </a:prstGeom>
        </p:spPr>
      </p:pic>
      <p:cxnSp>
        <p:nvCxnSpPr>
          <p:cNvPr id="9" name="Straight Arrow Connector 2"/>
          <p:cNvCxnSpPr/>
          <p:nvPr/>
        </p:nvCxnSpPr>
        <p:spPr>
          <a:xfrm rot="16200000" flipH="1">
            <a:off x="17826587" y="7341792"/>
            <a:ext cx="1405427" cy="330200"/>
          </a:xfrm>
          <a:prstGeom prst="curvedConnector3">
            <a:avLst>
              <a:gd name="adj1" fmla="val 50000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8502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Блокировки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98298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12" y="6299200"/>
            <a:ext cx="5381788" cy="4038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62" t="4601" r="4702" b="5477"/>
          <a:stretch/>
        </p:blipFill>
        <p:spPr>
          <a:xfrm>
            <a:off x="7109364" y="6299200"/>
            <a:ext cx="4041236" cy="39441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42" y="7127168"/>
            <a:ext cx="2540000" cy="2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0139" y="7581560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  <p:sp>
        <p:nvSpPr>
          <p:cNvPr id="3" name="Rectangle 2"/>
          <p:cNvSpPr/>
          <p:nvPr/>
        </p:nvSpPr>
        <p:spPr>
          <a:xfrm>
            <a:off x="12151560" y="2722511"/>
            <a:ext cx="10581441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 начале следующего дня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ru-RU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Для каждой заблокированной карточки, киньте кубик</a:t>
            </a:r>
            <a:r>
              <a:rPr lang="en-US" sz="32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b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всё ещё заблокирована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сегодня нельзя над ней работать</a:t>
            </a:r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b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ru-RU" sz="28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разблокируйте (уберите стикер, можно продолжать работу)</a:t>
            </a:r>
            <a:endParaRPr lang="en-US" sz="28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/>
          </a:p>
        </p:txBody>
      </p:sp>
      <p:sp>
        <p:nvSpPr>
          <p:cNvPr id="11" name="Rectangle 10"/>
          <p:cNvSpPr/>
          <p:nvPr/>
        </p:nvSpPr>
        <p:spPr>
          <a:xfrm>
            <a:off x="2006600" y="4074341"/>
            <a:ext cx="79038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 конце дня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ru-RU" sz="34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Для каждой карточки в работе, киньте кубик</a:t>
            </a:r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5467" y="5137674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4492" y="5137674"/>
            <a:ext cx="254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3517" y="5137674"/>
            <a:ext cx="2540000" cy="25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5467" y="9069961"/>
            <a:ext cx="2540000" cy="2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72280" y="9067560"/>
            <a:ext cx="2540000" cy="25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6187" y="906756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Поставка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2242800" cy="626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Для каждой карточки где закончена вся работа, в конце дня бросайте кубик.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Если выпало 1, поставка не успешна и работу по выкатке нужно переделать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. </a:t>
            </a:r>
            <a:r>
              <a:rPr lang="ru-RU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Сотрите работу в «Поставке» и оставьте карточку в соответствующей колонке.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00" y="2542394"/>
            <a:ext cx="6781800" cy="4546600"/>
          </a:xfrm>
          <a:prstGeom prst="rect">
            <a:avLst/>
          </a:prstGeom>
        </p:spPr>
      </p:pic>
      <p:cxnSp>
        <p:nvCxnSpPr>
          <p:cNvPr id="7" name="Straight Arrow Connector 2"/>
          <p:cNvCxnSpPr/>
          <p:nvPr/>
        </p:nvCxnSpPr>
        <p:spPr>
          <a:xfrm>
            <a:off x="16865603" y="5298294"/>
            <a:ext cx="3225799" cy="1"/>
          </a:xfrm>
          <a:prstGeom prst="curvedConnector3">
            <a:avLst>
              <a:gd name="adj1" fmla="val 50000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906" y="8137430"/>
            <a:ext cx="5537200" cy="415497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6586200" y="9656118"/>
            <a:ext cx="3364992" cy="914400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9342" y="8930568"/>
            <a:ext cx="2540000" cy="254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848939" y="9384960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017225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6500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Ежедневные действия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7518529" cy="866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Проведите ежедневное планирование. Решите, как вы будете использовать ваше рабочее время в этот день, распределите кубики усилий (4 на человека в день)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Выберите из стопки столько карт, сколько хотите начать сегодня. Не забудьте записать текущий день в поле “Выбрали”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Киньте кубик для каждой заблокированной карты, чтобы проверить, удалось ли снять блокировку. Если выпало 4, 5, 6 - блокировка снимается.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Зачеркните на каждой карточке выполненный объём работы и переместите их по колонкам, если нужный для этого объём работы завершён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Бросьте кубик для каждой карточки в колонке “Поставка” у которой выполнена вся работа. Если выпало 1, размещение было неуспешным, сотрите всю работу по поставке. В противном случае запишите день поставки в поле “Поставили”, запишите время поставки (“Поставили” минус “Выбрали”) и переместите карточку в колонку “Завершено”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Для каждой карточки в работе, бросьте кубик, чтобы определить, не блокируется ли она. Если выпало 1, работа блокируется, пометьте карточку стикером.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Передвиньте счётчик дней, обновите графики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ru-RU" sz="20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Возьмите карту события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063" y="3824980"/>
            <a:ext cx="337011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8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11765</TotalTime>
  <Words>1545</Words>
  <Application>Microsoft Office PowerPoint</Application>
  <PresentationFormat>Произвольный</PresentationFormat>
  <Paragraphs>413</Paragraphs>
  <Slides>21</Slides>
  <Notes>21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 Light</vt:lpstr>
      <vt:lpstr>Helvetica Neue</vt:lpstr>
      <vt:lpstr>inherit</vt:lpstr>
      <vt:lpstr>Open Sans</vt:lpstr>
      <vt:lpstr>Open Sans Light</vt:lpstr>
      <vt:lpstr>Wingdings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angie.phillips</dc:creator>
  <cp:lastModifiedBy>Evgeniy Stepchenko</cp:lastModifiedBy>
  <cp:revision>91</cp:revision>
  <dcterms:modified xsi:type="dcterms:W3CDTF">2023-04-05T12:50:29Z</dcterms:modified>
</cp:coreProperties>
</file>